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B1AA5E-2F93-4790-8127-BE2D346B130E}" type="datetimeFigureOut">
              <a:rPr lang="es-ES" smtClean="0"/>
              <a:t>12/06/2019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8118C-CA90-49F8-B664-6D1E81BB5B0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8984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93BBDF0-AC87-4982-96C5-8372D1EC5AFE}" type="slidenum">
              <a:rPr lang="es-ES" altLang="es-ES" smtClean="0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s-ES" altLang="es-ES" smtClean="0">
              <a:solidFill>
                <a:prstClr val="black"/>
              </a:solidFill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618 w 1000"/>
              <a:gd name="T3" fmla="*/ 0 h 1000"/>
              <a:gd name="T4" fmla="*/ 618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>
              <a:solidFill>
                <a:srgbClr val="000000"/>
              </a:solidFill>
            </a:endParaRPr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A6A768-F2BA-48A5-97D2-9EA10AEE236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7317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C8AB9-D682-47B0-92A1-AA103105EDF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41487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4338F-68AC-4D63-80A5-27FF919DBD90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121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, tex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AC436A-389B-44FD-9DFE-E227CD0593F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892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1 objeto y 2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43438" y="17526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4643438" y="3962400"/>
            <a:ext cx="3924300" cy="20574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A7638B-4351-4019-9B6E-8B76FFE4E794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8304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74675" y="304800"/>
            <a:ext cx="8001000" cy="1216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969778-8847-421B-903C-45040F523141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9553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FF3DE-4B55-48CB-A01F-30954213594B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4459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15BAF8-3441-4D48-A87A-B6397B98E95D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595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41D83E-FE59-4976-AC5E-3C526962E9B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85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9D08EE-0AC5-4296-89BC-2B5DA20C8D8C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746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FF5C5B-0BE8-40D1-85C2-E05491AA7B3F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9843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6B52F5-4E62-4D73-BE31-EDD6C996A6C3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587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B4AAF3-1334-41A6-89D2-9968707F2DD8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49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EB18BB-5804-4E1C-8B91-D13F126D8FDE}" type="slidenum">
              <a:rPr lang="es-ES">
                <a:solidFill>
                  <a:srgbClr val="000000"/>
                </a:solidFill>
              </a:rPr>
              <a:pPr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5958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585 w 1000"/>
              <a:gd name="T3" fmla="*/ 0 h 1000"/>
              <a:gd name="T4" fmla="*/ 585 w 1000"/>
              <a:gd name="T5" fmla="*/ 1000 h 1000"/>
              <a:gd name="T6" fmla="*/ 0 w 1000"/>
              <a:gd name="T7" fmla="*/ 1000 h 1000"/>
              <a:gd name="T8" fmla="*/ 0 w 1000"/>
              <a:gd name="T9" fmla="*/ 0 h 1000"/>
              <a:gd name="T10" fmla="*/ 1000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>
              <a:solidFill>
                <a:srgbClr val="000000"/>
              </a:solidFill>
            </a:endParaRP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s-ES" sz="2800">
              <a:solidFill>
                <a:srgbClr val="000000"/>
              </a:solidFill>
            </a:endParaRP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80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B175502-B183-40C9-9853-3A0B2BE3809D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723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333375"/>
            <a:ext cx="7848600" cy="1658938"/>
          </a:xfrm>
        </p:spPr>
        <p:txBody>
          <a:bodyPr/>
          <a:lstStyle/>
          <a:p>
            <a:pPr eaLnBrk="1" hangingPunct="1"/>
            <a:r>
              <a:rPr lang="es-ES" altLang="es-ES" sz="4400" smtClean="0"/>
              <a:t>Abordaje de los Trastornos de Ansiedad</a:t>
            </a:r>
            <a:endParaRPr lang="es-ES" altLang="es-ES" sz="2800" smtClean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4286250"/>
            <a:ext cx="12501563" cy="1512888"/>
          </a:xfrm>
        </p:spPr>
        <p:txBody>
          <a:bodyPr/>
          <a:lstStyle/>
          <a:p>
            <a:pPr eaLnBrk="1" hangingPunct="1"/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71211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1 Título"/>
          <p:cNvSpPr>
            <a:spLocks noGrp="1"/>
          </p:cNvSpPr>
          <p:nvPr>
            <p:ph type="title"/>
          </p:nvPr>
        </p:nvSpPr>
        <p:spPr>
          <a:xfrm>
            <a:off x="395288" y="0"/>
            <a:ext cx="8229600" cy="1143000"/>
          </a:xfrm>
        </p:spPr>
        <p:txBody>
          <a:bodyPr/>
          <a:lstStyle/>
          <a:p>
            <a:pPr algn="ctr"/>
            <a:r>
              <a:rPr lang="es-ES" altLang="es-ES" smtClean="0"/>
              <a:t>Ataques de Pánico</a:t>
            </a:r>
          </a:p>
        </p:txBody>
      </p:sp>
      <p:sp>
        <p:nvSpPr>
          <p:cNvPr id="25603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5604" name="2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altLang="es-ES" smtClean="0">
                <a:latin typeface="Arial Narrow" pitchFamily="34" charset="0"/>
              </a:rPr>
              <a:t>Aparición temporal y aislada de </a:t>
            </a:r>
            <a:r>
              <a:rPr lang="es-ES" altLang="es-ES" b="1" smtClean="0">
                <a:latin typeface="Arial Narrow" pitchFamily="34" charset="0"/>
              </a:rPr>
              <a:t>miedo o malestar intensos</a:t>
            </a:r>
            <a:r>
              <a:rPr lang="es-ES" altLang="es-ES" smtClean="0">
                <a:latin typeface="Arial Narrow" pitchFamily="34" charset="0"/>
              </a:rPr>
              <a:t>, acompañada de </a:t>
            </a:r>
            <a:r>
              <a:rPr lang="es-ES" altLang="es-ES" b="1" smtClean="0">
                <a:latin typeface="Arial Narrow" pitchFamily="34" charset="0"/>
              </a:rPr>
              <a:t>4 o más síntomas </a:t>
            </a:r>
            <a:r>
              <a:rPr lang="es-ES" altLang="es-ES" smtClean="0">
                <a:latin typeface="Arial Narrow" pitchFamily="34" charset="0"/>
              </a:rPr>
              <a:t>de los siguientes, que </a:t>
            </a:r>
            <a:r>
              <a:rPr lang="es-ES" altLang="es-ES" b="1" smtClean="0">
                <a:latin typeface="Arial Narrow" pitchFamily="34" charset="0"/>
              </a:rPr>
              <a:t>se inician bruscamente </a:t>
            </a:r>
            <a:r>
              <a:rPr lang="es-ES" altLang="es-ES" smtClean="0">
                <a:latin typeface="Arial Narrow" pitchFamily="34" charset="0"/>
              </a:rPr>
              <a:t>y alcanzan su máxima expresión en los primeros </a:t>
            </a:r>
            <a:r>
              <a:rPr lang="es-ES" altLang="es-ES" b="1" smtClean="0">
                <a:latin typeface="Arial Narrow" pitchFamily="34" charset="0"/>
              </a:rPr>
              <a:t>10 minutos</a:t>
            </a:r>
            <a:r>
              <a:rPr lang="es-ES" altLang="es-ES" smtClean="0">
                <a:latin typeface="Arial Narrow" pitchFamily="34" charset="0"/>
              </a:rPr>
              <a:t>:</a:t>
            </a:r>
          </a:p>
        </p:txBody>
      </p:sp>
      <p:sp>
        <p:nvSpPr>
          <p:cNvPr id="25605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5606" name="5 Marcador de contenido"/>
          <p:cNvSpPr>
            <a:spLocks noGrp="1"/>
          </p:cNvSpPr>
          <p:nvPr>
            <p:ph sz="quarter" idx="4"/>
          </p:nvPr>
        </p:nvSpPr>
        <p:spPr>
          <a:xfrm>
            <a:off x="4716463" y="1557338"/>
            <a:ext cx="4041775" cy="3951287"/>
          </a:xfrm>
        </p:spPr>
        <p:txBody>
          <a:bodyPr/>
          <a:lstStyle/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Palpitaciones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Sudoración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Temblores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Disnea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Disfagia 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Opresión o malestar torácico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Nauseas o melestias abdominales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Mareo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Sensación de irrealidad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Miedo a perder el control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Miedo a morir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Parestesias</a:t>
            </a:r>
          </a:p>
          <a:p>
            <a:pPr marL="927100" lvl="1" indent="-457200"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Escalofríos o sofocos</a:t>
            </a:r>
          </a:p>
          <a:p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162583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Título"/>
          <p:cNvSpPr>
            <a:spLocks noGrp="1"/>
          </p:cNvSpPr>
          <p:nvPr>
            <p:ph type="title"/>
          </p:nvPr>
        </p:nvSpPr>
        <p:spPr>
          <a:xfrm>
            <a:off x="684213" y="0"/>
            <a:ext cx="8229600" cy="1143000"/>
          </a:xfrm>
        </p:spPr>
        <p:txBody>
          <a:bodyPr/>
          <a:lstStyle/>
          <a:p>
            <a:pPr algn="ctr"/>
            <a:r>
              <a:rPr lang="es-ES" altLang="es-ES" smtClean="0"/>
              <a:t>Trastorno de Angustia*</a:t>
            </a:r>
          </a:p>
        </p:txBody>
      </p:sp>
      <p:sp>
        <p:nvSpPr>
          <p:cNvPr id="26627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6628" name="3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altLang="es-ES" b="1" smtClean="0"/>
              <a:t>Ataques de pánico recidivantes </a:t>
            </a:r>
            <a:r>
              <a:rPr lang="es-ES" altLang="es-ES" smtClean="0"/>
              <a:t>en el que al menos uno de ellos se ha seguido durante 1 mes o más de 1 o más de los siguientes síntomas</a:t>
            </a:r>
          </a:p>
        </p:txBody>
      </p:sp>
      <p:sp>
        <p:nvSpPr>
          <p:cNvPr id="26629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6630" name="5 Marcador de contenido"/>
          <p:cNvSpPr>
            <a:spLocks noGrp="1"/>
          </p:cNvSpPr>
          <p:nvPr>
            <p:ph sz="quarter" idx="4"/>
          </p:nvPr>
        </p:nvSpPr>
        <p:spPr>
          <a:xfrm>
            <a:off x="4643438" y="2205038"/>
            <a:ext cx="4041775" cy="3951287"/>
          </a:xfrm>
        </p:spPr>
        <p:txBody>
          <a:bodyPr/>
          <a:lstStyle/>
          <a:p>
            <a:r>
              <a:rPr lang="es-ES" altLang="es-ES" smtClean="0">
                <a:latin typeface="Arial Narrow" pitchFamily="34" charset="0"/>
              </a:rPr>
              <a:t>Inquietud persistente ante la posibilidad de tener más crisis</a:t>
            </a:r>
          </a:p>
          <a:p>
            <a:r>
              <a:rPr lang="es-ES" altLang="es-ES" smtClean="0">
                <a:latin typeface="Arial Narrow" pitchFamily="34" charset="0"/>
              </a:rPr>
              <a:t>Preocupación por las implicaciones de las crisis o sus consecuencias (perder el control, IAM, volverse loco,…)</a:t>
            </a:r>
          </a:p>
          <a:p>
            <a:r>
              <a:rPr lang="es-ES" altLang="es-ES" smtClean="0">
                <a:latin typeface="Arial Narrow" pitchFamily="34" charset="0"/>
              </a:rPr>
              <a:t>Cambio significativo del comportamiento relacionado con la crisis</a:t>
            </a:r>
          </a:p>
        </p:txBody>
      </p:sp>
      <p:sp>
        <p:nvSpPr>
          <p:cNvPr id="26631" name="6 CuadroTexto"/>
          <p:cNvSpPr txBox="1">
            <a:spLocks noChangeArrowheads="1"/>
          </p:cNvSpPr>
          <p:nvPr/>
        </p:nvSpPr>
        <p:spPr bwMode="auto">
          <a:xfrm>
            <a:off x="1116013" y="6165850"/>
            <a:ext cx="49688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30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o"/>
              <a:defRPr sz="23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5000"/>
              </a:spcBef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lr>
                <a:schemeClr val="accent2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es-ES" altLang="es-ES" sz="2800">
                <a:solidFill>
                  <a:srgbClr val="000000"/>
                </a:solidFill>
              </a:rPr>
              <a:t>* Con o sin agorafobia</a:t>
            </a:r>
          </a:p>
        </p:txBody>
      </p:sp>
    </p:spTree>
    <p:extLst>
      <p:ext uri="{BB962C8B-B14F-4D97-AF65-F5344CB8AC3E}">
        <p14:creationId xmlns:p14="http://schemas.microsoft.com/office/powerpoint/2010/main" val="287640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ítulo"/>
          <p:cNvSpPr>
            <a:spLocks noGrp="1"/>
          </p:cNvSpPr>
          <p:nvPr>
            <p:ph type="title"/>
          </p:nvPr>
        </p:nvSpPr>
        <p:spPr>
          <a:xfrm>
            <a:off x="395536" y="1856"/>
            <a:ext cx="8468171" cy="1216025"/>
          </a:xfrm>
        </p:spPr>
        <p:txBody>
          <a:bodyPr/>
          <a:lstStyle/>
          <a:p>
            <a:r>
              <a:rPr lang="es-ES" sz="3600" dirty="0" smtClean="0"/>
              <a:t>Presentación de los T. Pánico en AP</a:t>
            </a:r>
            <a:endParaRPr lang="es-ES" sz="3600" dirty="0"/>
          </a:p>
        </p:txBody>
      </p:sp>
      <p:sp>
        <p:nvSpPr>
          <p:cNvPr id="8" name="7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1200"/>
              </a:spcAft>
            </a:pPr>
            <a:r>
              <a:rPr lang="es-ES" sz="2400" dirty="0" smtClean="0"/>
              <a:t>Presentación somática (crisis) en servicios de urgencias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Derivaciones múltiples (</a:t>
            </a:r>
            <a:r>
              <a:rPr lang="es-ES" sz="2400" dirty="0" err="1" smtClean="0"/>
              <a:t>cardiologo</a:t>
            </a:r>
            <a:r>
              <a:rPr lang="es-ES" sz="2400" dirty="0" smtClean="0"/>
              <a:t>, neumólogo, neurólogo,…)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Es frecuente detectarlos inicialmente en sus formas leves e iniciales (adolescentes y jóvenes)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Un </a:t>
            </a:r>
            <a:r>
              <a:rPr lang="es-ES" sz="2400" dirty="0" smtClean="0"/>
              <a:t>50% no vuelven a tener ataques de </a:t>
            </a:r>
            <a:r>
              <a:rPr lang="es-ES" sz="2400" dirty="0" smtClean="0"/>
              <a:t>pánico</a:t>
            </a:r>
          </a:p>
          <a:p>
            <a:pPr marL="0" indent="0">
              <a:buNone/>
            </a:pPr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6269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1 Título"/>
          <p:cNvSpPr>
            <a:spLocks noGrp="1"/>
          </p:cNvSpPr>
          <p:nvPr>
            <p:ph type="title"/>
          </p:nvPr>
        </p:nvSpPr>
        <p:spPr>
          <a:xfrm>
            <a:off x="468313" y="0"/>
            <a:ext cx="8229600" cy="1143000"/>
          </a:xfrm>
        </p:spPr>
        <p:txBody>
          <a:bodyPr/>
          <a:lstStyle/>
          <a:p>
            <a:pPr algn="ctr"/>
            <a:r>
              <a:rPr lang="es-ES" altLang="es-ES" smtClean="0">
                <a:latin typeface="Arial Narrow" pitchFamily="34" charset="0"/>
              </a:rPr>
              <a:t>Trastorno de ansiedad generalizada</a:t>
            </a:r>
          </a:p>
        </p:txBody>
      </p:sp>
      <p:sp>
        <p:nvSpPr>
          <p:cNvPr id="27651" name="2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7652" name="3 Marcador de contenido"/>
          <p:cNvSpPr>
            <a:spLocks noGrp="1"/>
          </p:cNvSpPr>
          <p:nvPr>
            <p:ph sz="half" idx="2"/>
          </p:nvPr>
        </p:nvSpPr>
        <p:spPr>
          <a:xfrm>
            <a:off x="395288" y="1844675"/>
            <a:ext cx="4040187" cy="3960813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altLang="es-ES" b="1" smtClean="0">
                <a:latin typeface="Arial Narrow" pitchFamily="34" charset="0"/>
              </a:rPr>
              <a:t>Ansiedad y preocupación excesivas </a:t>
            </a:r>
            <a:r>
              <a:rPr lang="es-ES" altLang="es-ES" smtClean="0">
                <a:latin typeface="Arial Narrow" pitchFamily="34" charset="0"/>
              </a:rPr>
              <a:t>(expectación aprensiva) sobre una amplia gama de acontecimientos o actividades  </a:t>
            </a:r>
            <a:r>
              <a:rPr lang="es-ES" altLang="es-ES" b="1" smtClean="0">
                <a:latin typeface="Arial Narrow" pitchFamily="34" charset="0"/>
              </a:rPr>
              <a:t>&gt; 6 meses</a:t>
            </a:r>
          </a:p>
          <a:p>
            <a:pPr>
              <a:spcAft>
                <a:spcPts val="1200"/>
              </a:spcAft>
            </a:pPr>
            <a:r>
              <a:rPr lang="es-ES" altLang="es-ES" smtClean="0">
                <a:latin typeface="Arial Narrow" pitchFamily="34" charset="0"/>
              </a:rPr>
              <a:t>Al individuo le resulta </a:t>
            </a:r>
            <a:r>
              <a:rPr lang="es-ES" altLang="es-ES" b="1" smtClean="0">
                <a:latin typeface="Arial Narrow" pitchFamily="34" charset="0"/>
              </a:rPr>
              <a:t>difícil controlar</a:t>
            </a:r>
            <a:r>
              <a:rPr lang="es-ES" altLang="es-ES" smtClean="0">
                <a:latin typeface="Arial Narrow" pitchFamily="34" charset="0"/>
              </a:rPr>
              <a:t> este estado de constante preocupación</a:t>
            </a:r>
          </a:p>
          <a:p>
            <a:pPr>
              <a:spcAft>
                <a:spcPts val="1200"/>
              </a:spcAft>
            </a:pPr>
            <a:r>
              <a:rPr lang="es-ES" altLang="es-ES" smtClean="0">
                <a:latin typeface="Arial Narrow" pitchFamily="34" charset="0"/>
              </a:rPr>
              <a:t>La ansiedad o preocupación se asocian a </a:t>
            </a:r>
            <a:r>
              <a:rPr lang="es-ES" altLang="es-ES" b="1" smtClean="0">
                <a:latin typeface="Arial Narrow" pitchFamily="34" charset="0"/>
              </a:rPr>
              <a:t>3 o más </a:t>
            </a:r>
            <a:r>
              <a:rPr lang="es-ES" altLang="es-ES" smtClean="0">
                <a:latin typeface="Arial Narrow" pitchFamily="34" charset="0"/>
              </a:rPr>
              <a:t>de los </a:t>
            </a:r>
            <a:r>
              <a:rPr lang="es-ES" altLang="es-ES" b="1" smtClean="0">
                <a:latin typeface="Arial Narrow" pitchFamily="34" charset="0"/>
              </a:rPr>
              <a:t>síntomas</a:t>
            </a:r>
            <a:r>
              <a:rPr lang="es-ES" altLang="es-ES" smtClean="0">
                <a:latin typeface="Arial Narrow" pitchFamily="34" charset="0"/>
              </a:rPr>
              <a:t> siguientes:</a:t>
            </a:r>
          </a:p>
        </p:txBody>
      </p:sp>
      <p:sp>
        <p:nvSpPr>
          <p:cNvPr id="27653" name="4 Marcador de texto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s-ES" altLang="es-ES" smtClean="0"/>
          </a:p>
        </p:txBody>
      </p:sp>
      <p:sp>
        <p:nvSpPr>
          <p:cNvPr id="27654" name="5 Marcador de contenido"/>
          <p:cNvSpPr>
            <a:spLocks noGrp="1"/>
          </p:cNvSpPr>
          <p:nvPr>
            <p:ph sz="quarter" idx="4"/>
          </p:nvPr>
        </p:nvSpPr>
        <p:spPr>
          <a:xfrm>
            <a:off x="4643438" y="2708275"/>
            <a:ext cx="4041775" cy="3951288"/>
          </a:xfrm>
        </p:spPr>
        <p:txBody>
          <a:bodyPr/>
          <a:lstStyle/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Inquietud o impaciencia</a:t>
            </a:r>
          </a:p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Fatigabilidad fácil</a:t>
            </a:r>
          </a:p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Dificultad para concentrarse</a:t>
            </a:r>
          </a:p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Irritabilidad</a:t>
            </a:r>
          </a:p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Tensión muscular</a:t>
            </a:r>
          </a:p>
          <a:p>
            <a:pPr>
              <a:buFont typeface="Verdana" pitchFamily="34" charset="0"/>
              <a:buAutoNum type="arabicPeriod"/>
            </a:pPr>
            <a:r>
              <a:rPr lang="es-ES" altLang="es-ES" smtClean="0">
                <a:latin typeface="Arial Narrow" pitchFamily="34" charset="0"/>
              </a:rPr>
              <a:t>Alteraciones del sueño</a:t>
            </a:r>
          </a:p>
        </p:txBody>
      </p:sp>
    </p:spTree>
    <p:extLst>
      <p:ext uri="{BB962C8B-B14F-4D97-AF65-F5344CB8AC3E}">
        <p14:creationId xmlns:p14="http://schemas.microsoft.com/office/powerpoint/2010/main" val="1729224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29917"/>
            <a:ext cx="8001000" cy="1216025"/>
          </a:xfrm>
        </p:spPr>
        <p:txBody>
          <a:bodyPr/>
          <a:lstStyle/>
          <a:p>
            <a:r>
              <a:rPr lang="es-ES" dirty="0" err="1" smtClean="0"/>
              <a:t>Presentacion</a:t>
            </a:r>
            <a:r>
              <a:rPr lang="es-ES" dirty="0" smtClean="0"/>
              <a:t> del TAG en AP</a:t>
            </a: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539552" y="2060848"/>
            <a:ext cx="8397750" cy="4267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s-ES" sz="2400" dirty="0" smtClean="0"/>
              <a:t>Solo el 30-40% de los TAG están diagnosticados en AP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Su presentación más frecuente en AP es somática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Síntoma clave: preocupaciones-temores múltiples sobre si misma o de familiares o personas cercanas</a:t>
            </a:r>
          </a:p>
          <a:p>
            <a:pPr>
              <a:spcAft>
                <a:spcPts val="1200"/>
              </a:spcAft>
            </a:pPr>
            <a:r>
              <a:rPr lang="es-ES" sz="2400" dirty="0" smtClean="0"/>
              <a:t>La consulta por síntomas emocionales es más frecuente cuando el TAG se asocia a depresión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26314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altLang="es-ES" smtClean="0"/>
              <a:t>Otros trastornos de ansiedad</a:t>
            </a:r>
          </a:p>
        </p:txBody>
      </p:sp>
      <p:sp>
        <p:nvSpPr>
          <p:cNvPr id="28675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altLang="es-ES" dirty="0" smtClean="0"/>
          </a:p>
          <a:p>
            <a:pPr>
              <a:spcAft>
                <a:spcPts val="1200"/>
              </a:spcAft>
            </a:pPr>
            <a:r>
              <a:rPr lang="es-ES" altLang="es-ES" dirty="0" smtClean="0"/>
              <a:t>T. </a:t>
            </a:r>
            <a:r>
              <a:rPr lang="es-ES" altLang="es-ES" dirty="0" smtClean="0"/>
              <a:t>Adaptativo </a:t>
            </a:r>
            <a:r>
              <a:rPr lang="es-ES" altLang="es-ES" dirty="0" smtClean="0"/>
              <a:t>ansioso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/>
              <a:t>T. Fóbico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/>
              <a:t>T. por estrés postraumático</a:t>
            </a:r>
          </a:p>
          <a:p>
            <a:pPr>
              <a:spcAft>
                <a:spcPts val="1200"/>
              </a:spcAft>
            </a:pPr>
            <a:r>
              <a:rPr lang="es-ES" altLang="es-ES" dirty="0" smtClean="0"/>
              <a:t>T. obsesivo compulsivo (TOC)</a:t>
            </a:r>
          </a:p>
        </p:txBody>
      </p:sp>
    </p:spTree>
    <p:extLst>
      <p:ext uri="{BB962C8B-B14F-4D97-AF65-F5344CB8AC3E}">
        <p14:creationId xmlns:p14="http://schemas.microsoft.com/office/powerpoint/2010/main" val="54474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1 Título"/>
          <p:cNvSpPr>
            <a:spLocks noGrp="1"/>
          </p:cNvSpPr>
          <p:nvPr>
            <p:ph type="title"/>
          </p:nvPr>
        </p:nvSpPr>
        <p:spPr>
          <a:xfrm>
            <a:off x="755650" y="0"/>
            <a:ext cx="8001000" cy="1216025"/>
          </a:xfrm>
        </p:spPr>
        <p:txBody>
          <a:bodyPr/>
          <a:lstStyle/>
          <a:p>
            <a:r>
              <a:rPr lang="es-ES" altLang="es-ES" smtClean="0">
                <a:latin typeface="Arial Narrow" pitchFamily="34" charset="0"/>
              </a:rPr>
              <a:t>Tratamiento de los Trastornos de ansiedad</a:t>
            </a:r>
          </a:p>
        </p:txBody>
      </p:sp>
      <p:sp>
        <p:nvSpPr>
          <p:cNvPr id="29699" name="2 Marcador de contenido"/>
          <p:cNvSpPr>
            <a:spLocks noGrp="1"/>
          </p:cNvSpPr>
          <p:nvPr>
            <p:ph idx="1"/>
          </p:nvPr>
        </p:nvSpPr>
        <p:spPr>
          <a:xfrm>
            <a:off x="467544" y="1700808"/>
            <a:ext cx="8001000" cy="4267200"/>
          </a:xfrm>
        </p:spPr>
        <p:txBody>
          <a:bodyPr/>
          <a:lstStyle/>
          <a:p>
            <a:pPr lvl="1">
              <a:spcAft>
                <a:spcPts val="600"/>
              </a:spcAft>
            </a:pPr>
            <a:r>
              <a:rPr lang="es-ES" altLang="es-ES" dirty="0" smtClean="0">
                <a:latin typeface="Arial Narrow" pitchFamily="34" charset="0"/>
              </a:rPr>
              <a:t>El tratamiento de elección en los T. de pánico y el TAG son </a:t>
            </a:r>
            <a:r>
              <a:rPr lang="es-ES" altLang="es-ES" b="1" dirty="0" smtClean="0">
                <a:latin typeface="Arial Narrow" pitchFamily="34" charset="0"/>
              </a:rPr>
              <a:t>los ISRS</a:t>
            </a:r>
            <a:r>
              <a:rPr lang="es-ES" altLang="es-ES" dirty="0" smtClean="0">
                <a:latin typeface="Arial Narrow" pitchFamily="34" charset="0"/>
              </a:rPr>
              <a:t> en monoterapia (ver los indicados) o la Terapia Cognitivo Conductual.</a:t>
            </a:r>
          </a:p>
          <a:p>
            <a:pPr lvl="2">
              <a:spcAft>
                <a:spcPts val="600"/>
              </a:spcAft>
            </a:pPr>
            <a:r>
              <a:rPr lang="es-ES" altLang="es-ES" dirty="0" smtClean="0">
                <a:latin typeface="Arial Narrow" pitchFamily="34" charset="0"/>
              </a:rPr>
              <a:t>Si después de </a:t>
            </a:r>
            <a:r>
              <a:rPr lang="es-ES" altLang="es-ES" b="1" dirty="0" smtClean="0">
                <a:latin typeface="Arial Narrow" pitchFamily="34" charset="0"/>
              </a:rPr>
              <a:t>12 semanas no hay respuesta-remisión al ISRS</a:t>
            </a:r>
            <a:r>
              <a:rPr lang="es-ES" altLang="es-ES" dirty="0" smtClean="0">
                <a:latin typeface="Arial Narrow" pitchFamily="34" charset="0"/>
              </a:rPr>
              <a:t>:</a:t>
            </a:r>
          </a:p>
          <a:p>
            <a:pPr lvl="3">
              <a:spcAft>
                <a:spcPts val="600"/>
              </a:spcAft>
            </a:pPr>
            <a:r>
              <a:rPr lang="es-ES" altLang="es-ES" dirty="0" smtClean="0">
                <a:latin typeface="Arial Narrow" pitchFamily="34" charset="0"/>
              </a:rPr>
              <a:t>en el TAG cambiar a otro ISRS diferente</a:t>
            </a:r>
          </a:p>
          <a:p>
            <a:pPr lvl="3">
              <a:spcAft>
                <a:spcPts val="600"/>
              </a:spcAft>
            </a:pPr>
            <a:r>
              <a:rPr lang="es-ES" altLang="es-ES" dirty="0" smtClean="0">
                <a:latin typeface="Arial Narrow" pitchFamily="34" charset="0"/>
              </a:rPr>
              <a:t>en los T. de Pánico </a:t>
            </a:r>
            <a:r>
              <a:rPr lang="es-ES" altLang="es-ES" b="1" dirty="0" smtClean="0">
                <a:latin typeface="Arial Narrow" pitchFamily="34" charset="0"/>
              </a:rPr>
              <a:t>cambiar</a:t>
            </a:r>
            <a:r>
              <a:rPr lang="es-ES" altLang="es-ES" dirty="0" smtClean="0">
                <a:latin typeface="Arial Narrow" pitchFamily="34" charset="0"/>
              </a:rPr>
              <a:t> a </a:t>
            </a:r>
            <a:r>
              <a:rPr lang="es-ES" altLang="es-ES" i="1" dirty="0" err="1" smtClean="0">
                <a:latin typeface="Arial Narrow" pitchFamily="34" charset="0"/>
              </a:rPr>
              <a:t>Imipramina</a:t>
            </a:r>
            <a:endParaRPr lang="es-ES" altLang="es-ES" dirty="0" smtClean="0">
              <a:latin typeface="Arial Narrow" pitchFamily="34" charset="0"/>
            </a:endParaRPr>
          </a:p>
          <a:p>
            <a:pPr lvl="2">
              <a:spcAft>
                <a:spcPts val="600"/>
              </a:spcAft>
            </a:pPr>
            <a:r>
              <a:rPr lang="es-ES" altLang="es-ES" b="1" dirty="0" smtClean="0">
                <a:latin typeface="Arial Narrow" pitchFamily="34" charset="0"/>
              </a:rPr>
              <a:t>Si hay remisión </a:t>
            </a:r>
            <a:r>
              <a:rPr lang="es-ES" altLang="es-ES" dirty="0" smtClean="0">
                <a:latin typeface="Arial Narrow" pitchFamily="34" charset="0"/>
              </a:rPr>
              <a:t>del TAG o de los T. de pánico con el ISRS, se debe </a:t>
            </a:r>
            <a:r>
              <a:rPr lang="es-ES" altLang="es-ES" b="1" dirty="0" smtClean="0">
                <a:latin typeface="Arial Narrow" pitchFamily="34" charset="0"/>
              </a:rPr>
              <a:t>mantener 6 meses </a:t>
            </a:r>
            <a:r>
              <a:rPr lang="es-ES" altLang="es-ES" dirty="0" smtClean="0">
                <a:latin typeface="Arial Narrow" pitchFamily="34" charset="0"/>
              </a:rPr>
              <a:t>en la dosis efectiva, para ir disminuyéndolo en 4 semanas hasta retirarlo.</a:t>
            </a:r>
          </a:p>
          <a:p>
            <a:pPr lvl="1">
              <a:spcAft>
                <a:spcPts val="600"/>
              </a:spcAft>
              <a:buClr>
                <a:srgbClr val="CC0000"/>
              </a:buClr>
            </a:pPr>
            <a:r>
              <a:rPr lang="es-ES" altLang="es-ES" dirty="0">
                <a:solidFill>
                  <a:srgbClr val="000000"/>
                </a:solidFill>
                <a:latin typeface="Arial Narrow" pitchFamily="34" charset="0"/>
              </a:rPr>
              <a:t>Si se usaran </a:t>
            </a:r>
            <a:r>
              <a:rPr lang="es-ES" altLang="es-ES" b="1" dirty="0">
                <a:solidFill>
                  <a:srgbClr val="000000"/>
                </a:solidFill>
                <a:latin typeface="Arial Narrow" pitchFamily="34" charset="0"/>
              </a:rPr>
              <a:t>benzodiacepinas</a:t>
            </a:r>
            <a:r>
              <a:rPr lang="es-ES" altLang="es-ES" dirty="0">
                <a:solidFill>
                  <a:srgbClr val="000000"/>
                </a:solidFill>
                <a:latin typeface="Arial Narrow" pitchFamily="34" charset="0"/>
              </a:rPr>
              <a:t> en los T. de ansiedad, no utilizar más de 2-4 semanas.</a:t>
            </a:r>
          </a:p>
          <a:p>
            <a:pPr lvl="1"/>
            <a:endParaRPr lang="es-ES" altLang="es-ES" dirty="0" smtClean="0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749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altLang="es-ES" sz="2800" dirty="0" smtClean="0"/>
              <a:t>Indicaciones de ANTIDEPRESIVOS en los Trastornos de ANSIEDAD 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4539755"/>
              </p:ext>
            </p:extLst>
          </p:nvPr>
        </p:nvGraphicFramePr>
        <p:xfrm>
          <a:off x="566738" y="1752600"/>
          <a:ext cx="8001000" cy="42887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2667000"/>
                <a:gridCol w="2667000"/>
              </a:tblGrid>
              <a:tr h="914400"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Antidepresivos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Trastorno de ansiedad generalizada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800" dirty="0" smtClean="0"/>
                        <a:t>Trastorno de pánico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Citalopram</a:t>
                      </a:r>
                      <a:endParaRPr lang="es-E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C00000"/>
                          </a:solidFill>
                        </a:rPr>
                        <a:t>SI (1º)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b="1" dirty="0" err="1" smtClean="0">
                          <a:solidFill>
                            <a:srgbClr val="C00000"/>
                          </a:solidFill>
                        </a:rPr>
                        <a:t>Sertralina</a:t>
                      </a:r>
                      <a:endParaRPr lang="es-ES" sz="1800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C00000"/>
                          </a:solidFill>
                        </a:rPr>
                        <a:t>SI (1º)</a:t>
                      </a:r>
                      <a:endParaRPr lang="es-E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C00000"/>
                          </a:solidFill>
                        </a:rPr>
                        <a:t>SI (1º)</a:t>
                      </a:r>
                      <a:endParaRPr lang="es-ES" sz="18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407672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Escitalopram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Paroxetina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SI*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SI*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Fluoxetina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NO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NO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Venlafaxina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008000"/>
                          </a:solidFill>
                        </a:rPr>
                        <a:t>Si (2º)*</a:t>
                      </a:r>
                      <a:endParaRPr lang="es-E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Si*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Duloxetina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SI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NO</a:t>
                      </a:r>
                      <a:endParaRPr lang="es-E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Imipramina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/>
                        <a:t>NO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008000"/>
                          </a:solidFill>
                        </a:rPr>
                        <a:t>SI (2º)</a:t>
                      </a:r>
                      <a:endParaRPr lang="es-E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ES" sz="1800" dirty="0" err="1" smtClean="0"/>
                        <a:t>Pregabalina</a:t>
                      </a:r>
                      <a:endParaRPr lang="es-E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rgbClr val="008000"/>
                          </a:solidFill>
                        </a:rPr>
                        <a:t>SI (3º)</a:t>
                      </a:r>
                      <a:endParaRPr lang="es-ES" sz="18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800" dirty="0" smtClean="0">
                          <a:solidFill>
                            <a:schemeClr val="tx1"/>
                          </a:solidFill>
                        </a:rPr>
                        <a:t>NO</a:t>
                      </a:r>
                      <a:endParaRPr lang="es-ES" sz="1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1 CuadroTexto"/>
          <p:cNvSpPr txBox="1"/>
          <p:nvPr/>
        </p:nvSpPr>
        <p:spPr>
          <a:xfrm>
            <a:off x="755576" y="6381328"/>
            <a:ext cx="65527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s-ES" sz="1400" i="1" dirty="0">
                <a:solidFill>
                  <a:srgbClr val="000000"/>
                </a:solidFill>
              </a:rPr>
              <a:t>*síndrome de discontinuación</a:t>
            </a:r>
            <a:endParaRPr lang="es-ES" sz="1400" i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296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fil">
  <a:themeElements>
    <a:clrScheme name="Per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er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er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r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r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522</Words>
  <Application>Microsoft Office PowerPoint</Application>
  <PresentationFormat>Presentación en pantalla (4:3)</PresentationFormat>
  <Paragraphs>88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Perfil</vt:lpstr>
      <vt:lpstr>Abordaje de los Trastornos de Ansiedad</vt:lpstr>
      <vt:lpstr>Ataques de Pánico</vt:lpstr>
      <vt:lpstr>Trastorno de Angustia*</vt:lpstr>
      <vt:lpstr>Presentación de los T. Pánico en AP</vt:lpstr>
      <vt:lpstr>Trastorno de ansiedad generalizada</vt:lpstr>
      <vt:lpstr>Presentacion del TAG en AP</vt:lpstr>
      <vt:lpstr>Otros trastornos de ansiedad</vt:lpstr>
      <vt:lpstr>Tratamiento de los Trastornos de ansiedad</vt:lpstr>
      <vt:lpstr>Indicaciones de ANTIDEPRESIVOS en los Trastornos de ANSIEDAD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Abordaje de los Trastornos de Ansiedad</dc:title>
  <dc:creator>Juan Bellón</dc:creator>
  <cp:lastModifiedBy>Juan Bellón</cp:lastModifiedBy>
  <cp:revision>2</cp:revision>
  <dcterms:created xsi:type="dcterms:W3CDTF">2019-06-12T18:21:23Z</dcterms:created>
  <dcterms:modified xsi:type="dcterms:W3CDTF">2019-06-12T20:53:48Z</dcterms:modified>
</cp:coreProperties>
</file>